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67" r:id="rId3"/>
    <p:sldId id="268" r:id="rId4"/>
    <p:sldId id="270" r:id="rId5"/>
  </p:sldIdLst>
  <p:sldSz cx="12192000" cy="6858000"/>
  <p:notesSz cx="6858000" cy="9144000"/>
  <p:custShowLst>
    <p:custShow name="Custom Show 1" id="0">
      <p:sldLst>
        <p:sld r:id="rId2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CC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17" autoAdjust="0"/>
    <p:restoredTop sz="94660"/>
  </p:normalViewPr>
  <p:slideViewPr>
    <p:cSldViewPr snapToGrid="0">
      <p:cViewPr varScale="1">
        <p:scale>
          <a:sx n="90" d="100"/>
          <a:sy n="90" d="100"/>
        </p:scale>
        <p:origin x="58" y="4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279E5-76F5-4B09-B0E7-01645EA73FDD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DAEB9-D7AB-4B25-8784-CF9746E40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9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4504245"/>
            <a:ext cx="12192000" cy="2353755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70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6269563" cy="6858000"/>
          </a:xfrm>
          <a:prstGeom prst="rect">
            <a:avLst/>
          </a:prstGeom>
          <a:solidFill>
            <a:schemeClr val="tx2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2" y="269835"/>
            <a:ext cx="1693715" cy="685715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355600" y="6313923"/>
            <a:ext cx="4264025" cy="32477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fontAlgn="base"/>
            <a:r>
              <a:rPr lang="en-US" sz="1000" i="1" dirty="0">
                <a:solidFill>
                  <a:srgbClr val="FFFFFF"/>
                </a:solidFill>
              </a:rPr>
              <a:t>Analog Devices Confidential Information—not for external distribution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55601" y="4124326"/>
            <a:ext cx="5526617" cy="1857375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None/>
              <a:defRPr lang="en-US" sz="150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 typeface="Arial" panose="020B0604020202020204" pitchFamily="34" charset="0"/>
              <a:buNone/>
              <a:defRPr lang="en-US" sz="1500" i="1" kern="1200" dirty="0" smtClean="0">
                <a:solidFill>
                  <a:schemeClr val="accent2">
                    <a:lumMod val="10000"/>
                    <a:lumOff val="90000"/>
                  </a:schemeClr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en-US" dirty="0" smtClean="0"/>
              <a:t>Presenter Name</a:t>
            </a:r>
          </a:p>
          <a:p>
            <a:pPr lvl="1"/>
            <a:r>
              <a:rPr lang="en-US" dirty="0" smtClean="0"/>
              <a:t>Presenter Title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8826" y="5729632"/>
            <a:ext cx="1004160" cy="823680"/>
          </a:xfrm>
          <a:prstGeom prst="rect">
            <a:avLst/>
          </a:prstGeom>
        </p:spPr>
      </p:pic>
      <p:sp>
        <p:nvSpPr>
          <p:cNvPr id="15" name="Title Placeholder 2"/>
          <p:cNvSpPr>
            <a:spLocks noGrp="1"/>
          </p:cNvSpPr>
          <p:nvPr>
            <p:ph type="title"/>
          </p:nvPr>
        </p:nvSpPr>
        <p:spPr>
          <a:xfrm>
            <a:off x="355600" y="1333501"/>
            <a:ext cx="5558368" cy="2552700"/>
          </a:xfrm>
          <a:prstGeom prst="rect">
            <a:avLst/>
          </a:prstGeom>
          <a:noFill/>
        </p:spPr>
        <p:txBody>
          <a:bodyPr vert="horz" lIns="0" tIns="0" rIns="0" bIns="0" rtlCol="0" anchor="b">
            <a:normAutofit/>
          </a:bodyPr>
          <a:lstStyle>
            <a:lvl1pPr>
              <a:defRPr lang="en-US" sz="2600" i="0" dirty="0"/>
            </a:lvl1pPr>
          </a:lstStyle>
          <a:p>
            <a:pPr lvl="0">
              <a:spcBef>
                <a:spcPts val="1000"/>
              </a:spcBef>
              <a:buClr>
                <a:schemeClr val="bg2"/>
              </a:buClr>
              <a:buSzPct val="75000"/>
              <a:buFont typeface="Lucida Grande"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430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333500"/>
            <a:ext cx="5509645" cy="22181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355599" y="1333500"/>
            <a:ext cx="5558367" cy="22181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1"/>
          </p:nvPr>
        </p:nvSpPr>
        <p:spPr>
          <a:xfrm>
            <a:off x="6275958" y="3763588"/>
            <a:ext cx="5509645" cy="22181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355601" y="3763588"/>
            <a:ext cx="5558367" cy="22181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48975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4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355600" y="3603976"/>
            <a:ext cx="11430000" cy="2377724"/>
          </a:xfrm>
          <a:prstGeom prst="rect">
            <a:avLst/>
          </a:prstGeom>
          <a:ln/>
        </p:spPr>
        <p:txBody>
          <a:bodyPr lIns="0" tIns="0" rIns="0" bIns="0">
            <a:normAutofit/>
          </a:bodyPr>
          <a:lstStyle>
            <a:lvl1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 sz="2000" b="0" baseline="0"/>
            </a:lvl1pPr>
            <a:lvl2pPr marL="4572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 sz="2000" baseline="0">
                <a:solidFill>
                  <a:schemeClr val="bg1">
                    <a:lumMod val="50000"/>
                  </a:schemeClr>
                </a:solidFill>
              </a:defRPr>
            </a:lvl2pPr>
            <a:lvl3pPr marL="6858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800" baseline="0">
                <a:solidFill>
                  <a:schemeClr val="bg1">
                    <a:lumMod val="50000"/>
                  </a:schemeClr>
                </a:solidFill>
              </a:defRPr>
            </a:lvl3pPr>
            <a:lvl4pPr marL="9144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4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355600" y="1333501"/>
            <a:ext cx="11430001" cy="2124595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37471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4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355600" y="3603976"/>
            <a:ext cx="11430000" cy="2377724"/>
          </a:xfrm>
          <a:prstGeom prst="rect">
            <a:avLst/>
          </a:prstGeom>
          <a:ln/>
        </p:spPr>
        <p:txBody>
          <a:bodyPr lIns="0" tIns="0" rIns="0" bIns="0">
            <a:normAutofit/>
          </a:bodyPr>
          <a:lstStyle>
            <a:lvl1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 sz="2000" b="0" baseline="0"/>
            </a:lvl1pPr>
            <a:lvl2pPr marL="4572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 sz="2000" baseline="0">
                <a:solidFill>
                  <a:schemeClr val="bg1">
                    <a:lumMod val="50000"/>
                  </a:schemeClr>
                </a:solidFill>
              </a:defRPr>
            </a:lvl2pPr>
            <a:lvl3pPr marL="6858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800" baseline="0">
                <a:solidFill>
                  <a:schemeClr val="bg1">
                    <a:lumMod val="50000"/>
                  </a:schemeClr>
                </a:solidFill>
              </a:defRPr>
            </a:lvl3pPr>
            <a:lvl4pPr marL="9144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4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 hasCustomPrompt="1"/>
          </p:nvPr>
        </p:nvSpPr>
        <p:spPr>
          <a:xfrm>
            <a:off x="355600" y="1333501"/>
            <a:ext cx="11430000" cy="2178577"/>
          </a:xfrm>
          <a:custGeom>
            <a:avLst/>
            <a:gdLst>
              <a:gd name="connsiteX0" fmla="*/ 0 w 8572500"/>
              <a:gd name="connsiteY0" fmla="*/ 0 h 2035175"/>
              <a:gd name="connsiteX1" fmla="*/ 8572500 w 8572500"/>
              <a:gd name="connsiteY1" fmla="*/ 0 h 2035175"/>
              <a:gd name="connsiteX2" fmla="*/ 8572500 w 8572500"/>
              <a:gd name="connsiteY2" fmla="*/ 1860562 h 2035175"/>
              <a:gd name="connsiteX3" fmla="*/ 8397887 w 8572500"/>
              <a:gd name="connsiteY3" fmla="*/ 2035175 h 2035175"/>
              <a:gd name="connsiteX4" fmla="*/ 0 w 8572500"/>
              <a:gd name="connsiteY4" fmla="*/ 2035175 h 2035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2500" h="2035175">
                <a:moveTo>
                  <a:pt x="0" y="0"/>
                </a:moveTo>
                <a:lnTo>
                  <a:pt x="8572500" y="0"/>
                </a:lnTo>
                <a:lnTo>
                  <a:pt x="8572500" y="1860562"/>
                </a:lnTo>
                <a:lnTo>
                  <a:pt x="8397887" y="2035175"/>
                </a:lnTo>
                <a:lnTo>
                  <a:pt x="0" y="203517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Lucida Grande"/>
              <a:buNone/>
              <a:tabLst/>
              <a:defRPr sz="20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 smtClean="0"/>
              <a:t>Click to add picture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24279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1219199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55600" y="1333500"/>
            <a:ext cx="11430000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15340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" y="0"/>
            <a:ext cx="12191996" cy="6870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2" y="269835"/>
            <a:ext cx="1693715" cy="685715"/>
          </a:xfrm>
          <a:prstGeom prst="rect">
            <a:avLst/>
          </a:prstGeom>
        </p:spPr>
      </p:pic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355601" y="1333500"/>
            <a:ext cx="5558367" cy="2552700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buNone/>
              <a:defRPr lang="en-US" sz="2600" b="1" i="0" kern="120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355601" y="4132638"/>
            <a:ext cx="5558367" cy="1849063"/>
          </a:xfrm>
        </p:spPr>
        <p:txBody>
          <a:bodyPr>
            <a:normAutofit/>
          </a:bodyPr>
          <a:lstStyle>
            <a:lvl1pPr marL="0" indent="0">
              <a:buNone/>
              <a:defRPr lang="en-US" sz="1500" b="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SzPct val="75000"/>
              <a:buFont typeface="Lucida Grande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>
                <a:solidFill>
                  <a:srgbClr val="FFFFFF"/>
                </a:solidFill>
              </a:rPr>
              <a:pPr/>
              <a:t>‹#›</a:t>
            </a:fld>
            <a:endParaRPr dirty="0">
              <a:solidFill>
                <a:srgbClr val="FFFFFF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6269567" y="6327007"/>
            <a:ext cx="3539227" cy="324780"/>
          </a:xfrm>
          <a:prstGeom prst="rect">
            <a:avLst/>
          </a:prstGeom>
        </p:spPr>
        <p:txBody>
          <a:bodyPr wrap="none" lIns="0" tIns="0" rIns="0" bIns="0" anchor="b" anchorCtr="0">
            <a:noAutofit/>
          </a:bodyPr>
          <a:lstStyle/>
          <a:p>
            <a:pPr>
              <a:defRPr/>
            </a:pPr>
            <a:r>
              <a:rPr lang="en-US" sz="1000" i="1" dirty="0">
                <a:solidFill>
                  <a:srgbClr val="FFFFFF"/>
                </a:solidFill>
              </a:rPr>
              <a:t>Analog Devices Confidential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2171972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5601" y="1333500"/>
            <a:ext cx="5558367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6269567" y="1348047"/>
            <a:ext cx="5558367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1872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 hasCustomPrompt="1"/>
          </p:nvPr>
        </p:nvSpPr>
        <p:spPr>
          <a:xfrm>
            <a:off x="1" y="-5928"/>
            <a:ext cx="12191999" cy="114892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13347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37047" y="-8243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656565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11037047" y="-8243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656565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4005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" y="0"/>
            <a:ext cx="12191997" cy="114161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333500"/>
            <a:ext cx="5509645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601" y="1333500"/>
            <a:ext cx="5558367" cy="4648200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0623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6766560" y="1333498"/>
            <a:ext cx="5019040" cy="4648201"/>
          </a:xfrm>
          <a:custGeom>
            <a:avLst/>
            <a:gdLst>
              <a:gd name="connsiteX0" fmla="*/ 0 w 3764280"/>
              <a:gd name="connsiteY0" fmla="*/ 0 h 3764280"/>
              <a:gd name="connsiteX1" fmla="*/ 3764280 w 3764280"/>
              <a:gd name="connsiteY1" fmla="*/ 0 h 3764280"/>
              <a:gd name="connsiteX2" fmla="*/ 3764280 w 3764280"/>
              <a:gd name="connsiteY2" fmla="*/ 1729105 h 3764280"/>
              <a:gd name="connsiteX3" fmla="*/ 3764280 w 3764280"/>
              <a:gd name="connsiteY3" fmla="*/ 3116580 h 3764280"/>
              <a:gd name="connsiteX4" fmla="*/ 3764280 w 3764280"/>
              <a:gd name="connsiteY4" fmla="*/ 3589667 h 3764280"/>
              <a:gd name="connsiteX5" fmla="*/ 3589667 w 3764280"/>
              <a:gd name="connsiteY5" fmla="*/ 3764280 h 3764280"/>
              <a:gd name="connsiteX6" fmla="*/ 0 w 3764280"/>
              <a:gd name="connsiteY6" fmla="*/ 3764280 h 3764280"/>
              <a:gd name="connsiteX7" fmla="*/ 0 w 3764280"/>
              <a:gd name="connsiteY7" fmla="*/ 3116580 h 3764280"/>
              <a:gd name="connsiteX8" fmla="*/ 0 w 3764280"/>
              <a:gd name="connsiteY8" fmla="*/ 1729105 h 3764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64280" h="3764280">
                <a:moveTo>
                  <a:pt x="0" y="0"/>
                </a:moveTo>
                <a:lnTo>
                  <a:pt x="3764280" y="0"/>
                </a:lnTo>
                <a:lnTo>
                  <a:pt x="3764280" y="1729105"/>
                </a:lnTo>
                <a:lnTo>
                  <a:pt x="3764280" y="3116580"/>
                </a:lnTo>
                <a:lnTo>
                  <a:pt x="3764280" y="3589667"/>
                </a:lnTo>
                <a:lnTo>
                  <a:pt x="3589667" y="3764280"/>
                </a:lnTo>
                <a:lnTo>
                  <a:pt x="0" y="3764280"/>
                </a:lnTo>
                <a:lnTo>
                  <a:pt x="0" y="3116580"/>
                </a:lnTo>
                <a:lnTo>
                  <a:pt x="0" y="172910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Lucida Grande"/>
              <a:buNone/>
              <a:tabLst/>
              <a:defRPr sz="20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 smtClean="0"/>
              <a:t>Click to add picture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601" y="1333500"/>
            <a:ext cx="5558367" cy="4648200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817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333500"/>
            <a:ext cx="5509645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601" y="1333500"/>
            <a:ext cx="5558367" cy="4648200"/>
          </a:xfrm>
        </p:spPr>
        <p:txBody>
          <a:bodyPr>
            <a:normAutofit/>
          </a:bodyPr>
          <a:lstStyle>
            <a:lvl1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 sz="2000" b="0">
                <a:solidFill>
                  <a:schemeClr val="accent2"/>
                </a:solidFill>
              </a:defRPr>
            </a:lvl1pPr>
            <a:lvl2pPr marL="4572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 sz="1400"/>
            </a:lvl2pPr>
            <a:lvl3pPr marL="6858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200"/>
            </a:lvl3pPr>
            <a:lvl4pPr marL="9144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000"/>
            </a:lvl4pPr>
            <a:lvl5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65656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2286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65656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228600" marR="0" lvl="2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65656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228600" marR="0" lvl="3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65656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28600" marR="0" lvl="4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65656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76912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3" y="0"/>
            <a:ext cx="12191997" cy="1141618"/>
          </a:xfrm>
          <a:prstGeom prst="rect">
            <a:avLst/>
          </a:prstGeom>
          <a:solidFill>
            <a:schemeClr val="accent2"/>
          </a:solidFill>
        </p:spPr>
        <p:txBody>
          <a:bodyPr vert="horz" lIns="365760" tIns="182880" rIns="365760" bIns="182880" rtlCol="0" anchor="ctr" anchorCtr="0">
            <a:normAutofit/>
          </a:bodyPr>
          <a:lstStyle/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1" y="6116346"/>
            <a:ext cx="1332389" cy="53942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355600" y="1333500"/>
            <a:ext cx="11430000" cy="4648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 smtClean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4" name="Rectangle 3"/>
          <p:cNvSpPr/>
          <p:nvPr userDrawn="1"/>
        </p:nvSpPr>
        <p:spPr>
          <a:xfrm>
            <a:off x="6269567" y="6327007"/>
            <a:ext cx="3539227" cy="324780"/>
          </a:xfrm>
          <a:prstGeom prst="rect">
            <a:avLst/>
          </a:prstGeom>
        </p:spPr>
        <p:txBody>
          <a:bodyPr wrap="none" lIns="0" tIns="0" rIns="0" bIns="0" anchor="b" anchorCtr="0">
            <a:noAutofit/>
          </a:bodyPr>
          <a:lstStyle/>
          <a:p>
            <a:pPr>
              <a:defRPr/>
            </a:pPr>
            <a:r>
              <a:rPr lang="en-US" sz="1000" i="1" dirty="0">
                <a:solidFill>
                  <a:srgbClr val="FFFFFF">
                    <a:lumMod val="65000"/>
                  </a:srgbClr>
                </a:solidFill>
              </a:rPr>
              <a:t>Analog Devices Confidential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1016388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marL="0" indent="0" algn="l" defTabSz="457200" rtl="0" eaLnBrk="1" latinLnBrk="0" hangingPunct="1">
        <a:spcBef>
          <a:spcPct val="0"/>
        </a:spcBef>
        <a:buNone/>
        <a:defRPr sz="24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457200" rtl="0" eaLnBrk="1" latinLnBrk="0" hangingPunct="1">
        <a:spcBef>
          <a:spcPts val="1000"/>
        </a:spcBef>
        <a:buClr>
          <a:schemeClr val="bg2"/>
        </a:buClr>
        <a:buSzPct val="75000"/>
        <a:buFont typeface="Lucida Grande"/>
        <a:buChar char="►"/>
        <a:defRPr lang="en-US" sz="20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85750" algn="l" defTabSz="457200" rtl="0" eaLnBrk="1" latinLnBrk="0" hangingPunct="1">
        <a:spcBef>
          <a:spcPct val="20000"/>
        </a:spcBef>
        <a:buFont typeface="Arial"/>
        <a:buChar char="–"/>
        <a:defRPr lang="en-US" sz="1800" kern="1200" baseline="0" dirty="0" smtClean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742950" indent="-285750" algn="l" defTabSz="457200" rtl="0" eaLnBrk="1" latinLnBrk="0" hangingPunct="1">
        <a:spcBef>
          <a:spcPct val="20000"/>
        </a:spcBef>
        <a:buFont typeface="Arial"/>
        <a:buChar char="•"/>
        <a:defRPr lang="en-US" sz="1600" kern="1200" baseline="0" dirty="0" smtClean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971550" indent="-285750" algn="l" defTabSz="457200" rtl="0" eaLnBrk="1" latinLnBrk="0" hangingPunct="1">
        <a:spcBef>
          <a:spcPct val="20000"/>
        </a:spcBef>
        <a:buFont typeface="Arial"/>
        <a:buChar char="–"/>
        <a:defRPr lang="en-US" sz="1400" kern="1200" dirty="0" smtClean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lang="en-US" sz="1200" kern="1200" baseline="0" dirty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68">
          <p15:clr>
            <a:srgbClr val="F26B43"/>
          </p15:clr>
        </p15:guide>
        <p15:guide id="2" pos="224">
          <p15:clr>
            <a:srgbClr val="F26B43"/>
          </p15:clr>
        </p15:guide>
        <p15:guide id="3" pos="7424">
          <p15:clr>
            <a:srgbClr val="F26B43"/>
          </p15:clr>
        </p15:guide>
        <p15:guide id="4" orient="horz" pos="840">
          <p15:clr>
            <a:srgbClr val="F26B43"/>
          </p15:clr>
        </p15:guide>
        <p15:guide id="5" pos="3949">
          <p15:clr>
            <a:srgbClr val="F26B43"/>
          </p15:clr>
        </p15:guide>
        <p15:guide id="6" pos="3725">
          <p15:clr>
            <a:srgbClr val="F26B43"/>
          </p15:clr>
        </p15:guide>
        <p15:guide id="7" orient="horz" pos="7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1333501"/>
            <a:ext cx="5889336" cy="2552700"/>
          </a:xfrm>
        </p:spPr>
        <p:txBody>
          <a:bodyPr/>
          <a:lstStyle/>
          <a:p>
            <a:r>
              <a:rPr lang="en-US" sz="3200" dirty="0" smtClean="0"/>
              <a:t>ADP7182</a:t>
            </a:r>
            <a:br>
              <a:rPr lang="en-US" sz="3200" dirty="0" smtClean="0"/>
            </a:br>
            <a:r>
              <a:rPr lang="en-US" sz="3200" dirty="0" smtClean="0"/>
              <a:t>LFCSP_WD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529888" y="6327775"/>
            <a:ext cx="1662112" cy="323850"/>
          </a:xfrm>
        </p:spPr>
        <p:txBody>
          <a:bodyPr/>
          <a:lstStyle/>
          <a:p>
            <a:fld id="{8ED1CEE6-8BBE-4393-857A-BEE0A5C48EE0}" type="slidenum">
              <a:rPr/>
              <a:pPr/>
              <a:t>1</a:t>
            </a:fld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Change of Product Outline DRAWING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775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CP-8-5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D1CEE6-8BBE-4393-857A-BEE0A5C48EE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9293" y="2262554"/>
            <a:ext cx="3094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POD used from previous data sheet (Rev. G)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8972" y="1142999"/>
            <a:ext cx="6978339" cy="5346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79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CP-8-13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D1CEE6-8BBE-4393-857A-BEE0A5C48EE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5139" y="2602523"/>
            <a:ext cx="25655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Current package outline shown on the data sheet (Rev. H)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088" y="1143000"/>
            <a:ext cx="7038113" cy="53463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5138" y="3816198"/>
            <a:ext cx="256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Correct POD.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41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112" y="1756241"/>
            <a:ext cx="8867775" cy="43053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17767" y="3636276"/>
            <a:ext cx="1320601" cy="987485"/>
          </a:xfrm>
          <a:prstGeom prst="rect">
            <a:avLst/>
          </a:prstGeom>
          <a:solidFill>
            <a:srgbClr val="FFFF00">
              <a:alpha val="52000"/>
            </a:srgbClr>
          </a:solidFill>
          <a:ln>
            <a:solidFill>
              <a:schemeClr val="tx1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511921" y="3714676"/>
            <a:ext cx="1127701" cy="998639"/>
          </a:xfrm>
          <a:prstGeom prst="rect">
            <a:avLst/>
          </a:prstGeom>
          <a:solidFill>
            <a:srgbClr val="FFFF00">
              <a:alpha val="52000"/>
            </a:srgbClr>
          </a:solidFill>
          <a:ln>
            <a:solidFill>
              <a:schemeClr val="tx1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D1CEE6-8BBE-4393-857A-BEE0A5C48EE0}" type="slidenum">
              <a:rPr lang="en-US" smtClean="0"/>
              <a:pPr/>
              <a:t>4</a:t>
            </a:fld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890356" y="1946401"/>
            <a:ext cx="1942601" cy="497541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832956" y="1946401"/>
            <a:ext cx="1823066" cy="57235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11787" y="1423091"/>
            <a:ext cx="4144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B050"/>
                </a:solidFill>
              </a:rPr>
              <a:t>Difference in exposed paddle length. </a:t>
            </a:r>
            <a:br>
              <a:rPr lang="en-US" sz="1200" b="1" dirty="0" smtClean="0">
                <a:solidFill>
                  <a:srgbClr val="00B050"/>
                </a:solidFill>
              </a:rPr>
            </a:br>
            <a:r>
              <a:rPr lang="en-US" sz="1200" b="1" dirty="0" smtClean="0">
                <a:solidFill>
                  <a:srgbClr val="00B050"/>
                </a:solidFill>
              </a:rPr>
              <a:t>2.38mm for CP-8-5 and 1.74mm for CP-8-13 (nominal).</a:t>
            </a:r>
            <a:endParaRPr lang="en-US" sz="1200" b="1" dirty="0">
              <a:solidFill>
                <a:srgbClr val="00B050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12191999" cy="1143000"/>
          </a:xfrm>
        </p:spPr>
        <p:txBody>
          <a:bodyPr/>
          <a:lstStyle/>
          <a:p>
            <a:r>
              <a:rPr lang="en-US" dirty="0" smtClean="0"/>
              <a:t>Comparing CP-8-5 versus CP-8-13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20363" y="1978252"/>
            <a:ext cx="11160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rgbClr val="FF0000"/>
                </a:solidFill>
              </a:rPr>
              <a:t>CP-8-5</a:t>
            </a:r>
            <a:endParaRPr lang="en-US" sz="1600" b="1" u="sng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04844" y="2096230"/>
            <a:ext cx="11160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rgbClr val="FF0000"/>
                </a:solidFill>
              </a:rPr>
              <a:t>CP-8-13</a:t>
            </a:r>
            <a:endParaRPr lang="en-US" sz="1600" b="1" u="sng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5523977" y="4389120"/>
            <a:ext cx="2705623" cy="152954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8229600" y="4623761"/>
            <a:ext cx="1433275" cy="129490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590662" y="5892353"/>
            <a:ext cx="4144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Difference in exposed paddle width. 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1.64mm for CP-8-5 and 1.45mm for CP-8-13 (nominal).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2776451" y="4713315"/>
            <a:ext cx="1321724" cy="1409870"/>
          </a:xfrm>
          <a:prstGeom prst="straightConnector1">
            <a:avLst/>
          </a:prstGeom>
          <a:ln w="12700">
            <a:solidFill>
              <a:srgbClr val="00B0F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2776451" y="4829695"/>
            <a:ext cx="5536276" cy="1293490"/>
          </a:xfrm>
          <a:prstGeom prst="straightConnector1">
            <a:avLst/>
          </a:prstGeom>
          <a:ln w="12700">
            <a:solidFill>
              <a:srgbClr val="00B0F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812292" y="6089459"/>
            <a:ext cx="2354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B0F0"/>
                </a:solidFill>
              </a:rPr>
              <a:t>Difference in Pin1 indicator. </a:t>
            </a:r>
            <a:endParaRPr lang="en-US" sz="1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941564"/>
      </p:ext>
    </p:extLst>
  </p:cSld>
  <p:clrMapOvr>
    <a:masterClrMapping/>
  </p:clrMapOvr>
</p:sld>
</file>

<file path=ppt/theme/theme1.xml><?xml version="1.0" encoding="utf-8"?>
<a:theme xmlns:a="http://schemas.openxmlformats.org/drawingml/2006/main" name="ADITemplate">
  <a:themeElements>
    <a:clrScheme name="Analog Devices Color Palette">
      <a:dk1>
        <a:srgbClr val="656565"/>
      </a:dk1>
      <a:lt1>
        <a:srgbClr val="FFFFFF"/>
      </a:lt1>
      <a:dk2>
        <a:srgbClr val="003D61"/>
      </a:dk2>
      <a:lt2>
        <a:srgbClr val="1E4056"/>
      </a:lt2>
      <a:accent1>
        <a:srgbClr val="009FBD"/>
      </a:accent1>
      <a:accent2>
        <a:srgbClr val="003D61"/>
      </a:accent2>
      <a:accent3>
        <a:srgbClr val="A91D45"/>
      </a:accent3>
      <a:accent4>
        <a:srgbClr val="27B34F"/>
      </a:accent4>
      <a:accent5>
        <a:srgbClr val="7C4A8B"/>
      </a:accent5>
      <a:accent6>
        <a:srgbClr val="FF7200"/>
      </a:accent6>
      <a:hlink>
        <a:srgbClr val="009FBD"/>
      </a:hlink>
      <a:folHlink>
        <a:srgbClr val="7C4A8B"/>
      </a:folHlink>
    </a:clrScheme>
    <a:fontScheme name="ADI PP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  <a:miter lim="800000"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DI-2015-PowerPoint-Template-16-9-Confidential.pptx" id="{F39395E1-888C-4E65-A3A3-FB08CAA0FB07}" vid="{7C3EAE06-507F-4D0D-8EF3-9A84A78DCF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16835</TotalTime>
  <Words>62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  <vt:variant>
        <vt:lpstr>Custom Shows</vt:lpstr>
      </vt:variant>
      <vt:variant>
        <vt:i4>1</vt:i4>
      </vt:variant>
    </vt:vector>
  </HeadingPairs>
  <TitlesOfParts>
    <vt:vector size="10" baseType="lpstr">
      <vt:lpstr>Lucida Grande</vt:lpstr>
      <vt:lpstr>Arial</vt:lpstr>
      <vt:lpstr>Calibri</vt:lpstr>
      <vt:lpstr>Wingdings</vt:lpstr>
      <vt:lpstr>ADITemplate</vt:lpstr>
      <vt:lpstr>ADP7182 LFCSP_WD   </vt:lpstr>
      <vt:lpstr>CP-8-5</vt:lpstr>
      <vt:lpstr>CP-8-13</vt:lpstr>
      <vt:lpstr>Comparing CP-8-5 versus CP-8-13</vt:lpstr>
      <vt:lpstr>Custom Show 1</vt:lpstr>
    </vt:vector>
  </TitlesOfParts>
  <Company>Analog Devices,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GT-Developed Power for ASICS, FPGAs, uProcessors, and other Portable Systems</dc:title>
  <dc:creator>Espiritu, Jesus</dc:creator>
  <cp:lastModifiedBy>Forristal, Terry</cp:lastModifiedBy>
  <cp:revision>240</cp:revision>
  <dcterms:created xsi:type="dcterms:W3CDTF">2015-05-15T06:18:33Z</dcterms:created>
  <dcterms:modified xsi:type="dcterms:W3CDTF">2016-11-02T07:45:54Z</dcterms:modified>
</cp:coreProperties>
</file>